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557" r:id="rId3"/>
    <p:sldId id="614" r:id="rId4"/>
    <p:sldId id="617" r:id="rId5"/>
    <p:sldId id="618" r:id="rId6"/>
    <p:sldId id="619" r:id="rId7"/>
    <p:sldId id="620" r:id="rId8"/>
    <p:sldId id="621" r:id="rId9"/>
    <p:sldId id="616" r:id="rId10"/>
    <p:sldId id="622" r:id="rId11"/>
    <p:sldId id="623" r:id="rId12"/>
    <p:sldId id="624" r:id="rId13"/>
    <p:sldId id="625" r:id="rId14"/>
    <p:sldId id="626" r:id="rId15"/>
    <p:sldId id="627" r:id="rId16"/>
    <p:sldId id="628" r:id="rId17"/>
    <p:sldId id="629" r:id="rId18"/>
    <p:sldId id="630" r:id="rId19"/>
    <p:sldId id="631" r:id="rId20"/>
    <p:sldId id="632" r:id="rId21"/>
    <p:sldId id="635" r:id="rId22"/>
    <p:sldId id="636" r:id="rId23"/>
    <p:sldId id="649" r:id="rId24"/>
    <p:sldId id="637" r:id="rId25"/>
    <p:sldId id="638" r:id="rId26"/>
    <p:sldId id="639" r:id="rId27"/>
    <p:sldId id="640" r:id="rId28"/>
    <p:sldId id="645" r:id="rId29"/>
    <p:sldId id="650" r:id="rId30"/>
    <p:sldId id="647" r:id="rId31"/>
    <p:sldId id="648" r:id="rId32"/>
    <p:sldId id="641" r:id="rId33"/>
    <p:sldId id="668" r:id="rId34"/>
    <p:sldId id="669" r:id="rId35"/>
    <p:sldId id="670" r:id="rId36"/>
    <p:sldId id="671" r:id="rId37"/>
    <p:sldId id="672" r:id="rId38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51D09-B048-4B4C-B60E-7C6E2F779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9079E-8CA2-4341-80E6-9BAE7D6BE2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8EBA19-FE61-7448-9F5D-80EB5B0EE6D5}" type="datetimeFigureOut">
              <a:rPr lang="en-US" altLang="en-US"/>
              <a:pPr>
                <a:defRPr/>
              </a:pPr>
              <a:t>3/4/20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8704AD-08D3-A348-99AF-4CB749651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FD3E95-D11A-034C-8A9C-CAA266242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2C5B3-3401-F648-AB5F-07A2C6DF3D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04E-EC08-5046-9A78-13C2D1B5A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EEBED-D4C0-5941-9E47-D41FCBD2C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3FB3B1A-2E93-0B47-9779-777C2B118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5701F37A-D96D-7341-B67E-2F08C14E0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9DA4062-39B1-C74A-B77A-4E353878A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0051A1-DE67-1845-AC3D-C6300DDB2AB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19724AAA-D369-9B4E-A9E3-D84A4C15B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8B08EB-D15D-4E47-A994-8183B98C521C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87CCE37-9FBD-2443-A58C-CD1447D56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5E259FF-23DE-5946-B676-0E077EA1D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67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C57A8C57-6355-C646-B662-6333B9C42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2E23E5-CF4A-884D-99B9-90EA0B3B6A3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545AFB3-4F04-D94E-A3B7-C2CD955C8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B0485E4-ABA7-7F41-B985-D2CFFD4CE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29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EE43E58F-29BF-B44A-847A-D51A84416D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E65331-9202-F340-8F14-FC2C2CDDDF6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40CC7D4D-7384-084E-82AB-A68C1C48A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3FBFF64-EEC6-A74B-B8BC-A3F9105A9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61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2338F2DC-A6DF-4A43-ADEC-ADCE9BE4A2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1D6838-5C05-A14E-8CB8-1529AECB5B1B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541E538-DDB8-C34E-9604-8A7AB5EBB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425DBD5-4140-EB49-B099-5D2DD0F3A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43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485DD395-3ADD-624F-B1CD-5C2295FFAF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5A72F8-6111-5647-8B30-11205CAB77A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D1E4FF4-4A05-8346-A162-B4120EDC35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88AAC47-9CED-C649-A218-E65B46982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5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86AFC794-5E3D-4148-948C-05A8155141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21DA7EBE-EF67-1B49-B57F-DABFBA33B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81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4121767B-556D-2B49-8AB2-89EA58C63F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D8EDD531-F23B-5F44-AEA2-89EF2CA0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519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7D5C4BE1-4BAF-254D-A778-6D352EE9B8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F524664E-168B-4D4E-B8BA-31AF00E0C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22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5A11-FC23-A04B-89F8-B2C20171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AE03-A390-FF4C-92F5-4956CA62C2E4}" type="datetimeFigureOut">
              <a:rPr lang="en-US" altLang="en-US"/>
              <a:pPr>
                <a:defRPr/>
              </a:pPr>
              <a:t>3/4/20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7664-B085-644E-8BB1-A7DF8B50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F889-F5B2-D74B-95E2-B1787EC0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37E7-33D0-4C4E-B75E-3AD6FD04D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5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39DA-006F-8842-A0BB-21B5815E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539D-06E6-7748-9BA4-D22567E02F06}" type="datetimeFigureOut">
              <a:rPr lang="en-US" altLang="en-US"/>
              <a:pPr>
                <a:defRPr/>
              </a:pPr>
              <a:t>3/4/20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2349C-52E1-BE40-B359-313D3A99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1172-E479-0843-B803-587F7C94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F56E-F111-8244-8DC6-814EB4A21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4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B255-0CC7-8147-BAEB-C09CB3D3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2B6C-B476-9B40-897B-845FF8AA2FE3}" type="datetimeFigureOut">
              <a:rPr lang="en-US" altLang="en-US"/>
              <a:pPr>
                <a:defRPr/>
              </a:pPr>
              <a:t>3/4/20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F28B-9195-024D-B07E-5FE2011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E9EC-AD2E-844E-A34D-B3E762A7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4D29-AE09-5C40-88DA-D06B3A646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4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F199-7BCD-A84F-AD13-D2165968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83B9-7E06-EB44-8ABC-0009BD58B4AF}" type="datetimeFigureOut">
              <a:rPr lang="en-US" altLang="en-US"/>
              <a:pPr>
                <a:defRPr/>
              </a:pPr>
              <a:t>3/4/20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FA6F-9F17-9044-BBE8-7AA81313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9EA7-F5D2-174D-B4B5-E6FEB94B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A871-0CF1-5745-80C5-3941533FD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3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D089-8104-7B43-A3BB-DFAF243C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46F8-C5BF-724E-A54D-AB27584BAF2F}" type="datetimeFigureOut">
              <a:rPr lang="en-US" altLang="en-US"/>
              <a:pPr>
                <a:defRPr/>
              </a:pPr>
              <a:t>3/4/20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08B93-BD6A-9441-B5BA-A1A905B2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CEC2-1380-7249-BFF0-85B075D4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4AD9-D9F2-3D45-BB6F-4DD5C114B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C820B2-98C1-484A-BCA8-1F9B96C2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6043-8BF4-8049-8FE6-AFC591F10103}" type="datetimeFigureOut">
              <a:rPr lang="en-US" altLang="en-US"/>
              <a:pPr>
                <a:defRPr/>
              </a:pPr>
              <a:t>3/4/20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50523E-3E26-2E4E-9720-B2A7AA79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4253D0-09E9-FC41-B415-7848E8FB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BE2-F47F-D74E-A2A4-1F6890250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1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77D358-9604-3949-8638-935D7083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D5F6-028F-E54C-ACAE-6AA97CCFC375}" type="datetimeFigureOut">
              <a:rPr lang="en-US" altLang="en-US"/>
              <a:pPr>
                <a:defRPr/>
              </a:pPr>
              <a:t>3/4/20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DF6578-B2C4-A941-B7F2-2D8ABE9B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0D453-F79D-C147-9256-E1A48D19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D9F1-99CC-C941-92AD-B4D3E4FA2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9E4C4E-DA8D-9948-907A-AAA724EE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ADDD-6460-0A4B-A717-F75E3089D5CD}" type="datetimeFigureOut">
              <a:rPr lang="en-US" altLang="en-US"/>
              <a:pPr>
                <a:defRPr/>
              </a:pPr>
              <a:t>3/4/20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D907C0-8AD4-0440-B869-13534BEC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F71205-79C3-9A46-A9A8-6772AEE4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7AEF-27E4-694A-8BE8-506CEA0FD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1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4D01E1-69AD-8149-80D5-3281FB9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953-635B-2840-9087-4CA4B360A0C6}" type="datetimeFigureOut">
              <a:rPr lang="en-US" altLang="en-US"/>
              <a:pPr>
                <a:defRPr/>
              </a:pPr>
              <a:t>3/4/20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34E721-6EAC-2340-93A2-D55419BF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23D97-A905-AA4B-A25B-F54D9066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B29F-5C47-5B40-A77F-21C61A014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19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59314-E752-EA4A-8F87-FC11581E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8F10-83FE-1243-A25F-2ABCBCDC8562}" type="datetimeFigureOut">
              <a:rPr lang="en-US" altLang="en-US"/>
              <a:pPr>
                <a:defRPr/>
              </a:pPr>
              <a:t>3/4/20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5AB19C-B2A3-3849-927C-C32E070C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CC3AE8-AB72-7E48-929F-C5158789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C770-D684-C54E-893F-450230183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C814E-4A3F-7E4D-A9D1-8138FCBC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880B-A4B6-3A4D-ACAA-DAC0DE113E00}" type="datetimeFigureOut">
              <a:rPr lang="en-US" altLang="en-US"/>
              <a:pPr>
                <a:defRPr/>
              </a:pPr>
              <a:t>3/4/20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D9C69-E24E-BC4F-83E9-DCD064C8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4DBF18-8EA6-DA43-BEF0-9E427EC6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C56E-73D0-B840-B0C0-C722BFA06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BB1562-9EF2-9C4E-90B2-C6CF632C4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05766F-C493-9241-BEFA-CE86817BF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2939E-5010-1944-B342-306F1B242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6E1EA9-FE46-1044-BAB4-A44682AD90DC}" type="datetimeFigureOut">
              <a:rPr lang="en-US" altLang="en-US"/>
              <a:pPr>
                <a:defRPr/>
              </a:pPr>
              <a:t>3/4/20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B475-2694-BA45-A183-C2A8B43C4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3037-132C-594C-91F7-94AADDD0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276B7C-A90C-4A46-939C-1CD41040E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crt.org/journal/view.php?id=10.4143/crt.2005.37.6.319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228B833-82F8-E648-B9E2-D9623D0F0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Cancer Biology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Biol 445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925FD-61BB-E641-B922-7D4F705C4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Spring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Dr. Heidi Super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Lecture 17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3-4-2020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61D90F94-507B-674D-A450-8DEA4C38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649E0542-C7FA-0644-8FB5-DE18B1FD4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One of 2 homologous chromosomes may acquire an alteration in a specific region. (e.g. a point mutation) The cell is heterozygous for that mutation.</a:t>
            </a:r>
          </a:p>
          <a:p>
            <a:endParaRPr lang="en-US" altLang="en-US" dirty="0"/>
          </a:p>
          <a:p>
            <a:r>
              <a:rPr lang="en-US" altLang="en-US" dirty="0"/>
              <a:t>Then, the cell undergoes an unusual event during cell division which affects the same chromosome region.</a:t>
            </a:r>
          </a:p>
        </p:txBody>
      </p:sp>
    </p:spTree>
    <p:extLst>
      <p:ext uri="{BB962C8B-B14F-4D97-AF65-F5344CB8AC3E}">
        <p14:creationId xmlns:p14="http://schemas.microsoft.com/office/powerpoint/2010/main" val="97247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1F171A10-E50D-D24C-9F68-FDCB4C93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Several mechanisms…figure 10-2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FCEEDE7D-C3B1-8B4D-90EA-8178D8689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Mitotic non-disjunction</a:t>
            </a:r>
          </a:p>
          <a:p>
            <a:endParaRPr lang="en-US" altLang="en-US"/>
          </a:p>
          <a:p>
            <a:r>
              <a:rPr lang="en-US" altLang="en-US"/>
              <a:t>Mitotic recombination</a:t>
            </a:r>
          </a:p>
          <a:p>
            <a:endParaRPr lang="en-US" altLang="en-US"/>
          </a:p>
          <a:p>
            <a:r>
              <a:rPr lang="en-US" altLang="en-US"/>
              <a:t>Gene conversion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06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figure 7-08 part 1 of 2">
            <a:extLst>
              <a:ext uri="{FF2B5EF4-FFF2-40B4-BE49-F238E27FC236}">
                <a16:creationId xmlns:a16="http://schemas.microsoft.com/office/drawing/2014/main" id="{EF9A1E6A-0306-4343-B221-0318E08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2100"/>
            <a:ext cx="8531225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 Box 3">
            <a:extLst>
              <a:ext uri="{FF2B5EF4-FFF2-40B4-BE49-F238E27FC236}">
                <a16:creationId xmlns:a16="http://schemas.microsoft.com/office/drawing/2014/main" id="{71AD78D1-4160-C846-8CC1-95A9A7A98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7.8 part 1 of 2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sp>
        <p:nvSpPr>
          <p:cNvPr id="48131" name="TextBox 3">
            <a:extLst>
              <a:ext uri="{FF2B5EF4-FFF2-40B4-BE49-F238E27FC236}">
                <a16:creationId xmlns:a16="http://schemas.microsoft.com/office/drawing/2014/main" id="{B75B47B9-D02B-F44E-935A-6889D97EF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Arial" panose="020B0604020202020204" pitchFamily="34" charset="0"/>
              </a:rPr>
              <a:t>Mitotic recombination</a:t>
            </a:r>
          </a:p>
        </p:txBody>
      </p:sp>
    </p:spTree>
    <p:extLst>
      <p:ext uri="{BB962C8B-B14F-4D97-AF65-F5344CB8AC3E}">
        <p14:creationId xmlns:p14="http://schemas.microsoft.com/office/powerpoint/2010/main" val="103855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figure 7-08 part 2 of 2">
            <a:extLst>
              <a:ext uri="{FF2B5EF4-FFF2-40B4-BE49-F238E27FC236}">
                <a16:creationId xmlns:a16="http://schemas.microsoft.com/office/drawing/2014/main" id="{51D24D54-39C0-1A42-9D8A-CB5CDCED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4300"/>
            <a:ext cx="85312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 Box 3">
            <a:extLst>
              <a:ext uri="{FF2B5EF4-FFF2-40B4-BE49-F238E27FC236}">
                <a16:creationId xmlns:a16="http://schemas.microsoft.com/office/drawing/2014/main" id="{B3D8D765-940A-234B-BA00-57561450F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7.8 part 2 of 2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373888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figure 7-08 part 2 of 2">
            <a:extLst>
              <a:ext uri="{FF2B5EF4-FFF2-40B4-BE49-F238E27FC236}">
                <a16:creationId xmlns:a16="http://schemas.microsoft.com/office/drawing/2014/main" id="{0105C123-C637-794C-91AB-AA3910297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4300"/>
            <a:ext cx="85312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 Box 3">
            <a:extLst>
              <a:ext uri="{FF2B5EF4-FFF2-40B4-BE49-F238E27FC236}">
                <a16:creationId xmlns:a16="http://schemas.microsoft.com/office/drawing/2014/main" id="{1375E3E7-18A6-804C-9A0D-299A1F3F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7.8 part 2 of 2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pic>
        <p:nvPicPr>
          <p:cNvPr id="52227" name="Picture 2" descr="figure 7-09">
            <a:extLst>
              <a:ext uri="{FF2B5EF4-FFF2-40B4-BE49-F238E27FC236}">
                <a16:creationId xmlns:a16="http://schemas.microsoft.com/office/drawing/2014/main" id="{8E997900-4468-2F45-8F7E-50473EB0C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65200"/>
            <a:ext cx="85312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4">
            <a:extLst>
              <a:ext uri="{FF2B5EF4-FFF2-40B4-BE49-F238E27FC236}">
                <a16:creationId xmlns:a16="http://schemas.microsoft.com/office/drawing/2014/main" id="{3E413E29-6E1F-AB4B-B6E4-E9C8993E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Arial" panose="020B0604020202020204" pitchFamily="34" charset="0"/>
              </a:rPr>
              <a:t>Gene conversion</a:t>
            </a:r>
          </a:p>
        </p:txBody>
      </p:sp>
    </p:spTree>
    <p:extLst>
      <p:ext uri="{BB962C8B-B14F-4D97-AF65-F5344CB8AC3E}">
        <p14:creationId xmlns:p14="http://schemas.microsoft.com/office/powerpoint/2010/main" val="71591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B954F37B-4898-D44D-BFA3-05860BF9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CD601D89-1FDC-EA4D-9E09-D3960AC15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Several microscopic and molecular mechanisms allow detection of loss of heterozygosity.</a:t>
            </a:r>
          </a:p>
          <a:p>
            <a:endParaRPr lang="en-US" altLang="en-US"/>
          </a:p>
          <a:p>
            <a:r>
              <a:rPr lang="en-US" altLang="en-US"/>
              <a:t>Compare DNA from tumor cells and other cellular tissue—by electrophoresis. Different alleles usually produce DNA fragments of different sizes.</a:t>
            </a:r>
          </a:p>
        </p:txBody>
      </p:sp>
    </p:spTree>
    <p:extLst>
      <p:ext uri="{BB962C8B-B14F-4D97-AF65-F5344CB8AC3E}">
        <p14:creationId xmlns:p14="http://schemas.microsoft.com/office/powerpoint/2010/main" val="247686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3">
            <a:extLst>
              <a:ext uri="{FF2B5EF4-FFF2-40B4-BE49-F238E27FC236}">
                <a16:creationId xmlns:a16="http://schemas.microsoft.com/office/drawing/2014/main" id="{8FA02382-EDE3-D447-97B7-16E15C1AE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7.11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pic>
        <p:nvPicPr>
          <p:cNvPr id="55298" name="Picture 4" descr="figure 7-11">
            <a:extLst>
              <a:ext uri="{FF2B5EF4-FFF2-40B4-BE49-F238E27FC236}">
                <a16:creationId xmlns:a16="http://schemas.microsoft.com/office/drawing/2014/main" id="{C8EB3265-8281-014B-86CC-A71AAA731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71488"/>
            <a:ext cx="8535987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3">
            <a:extLst>
              <a:ext uri="{FF2B5EF4-FFF2-40B4-BE49-F238E27FC236}">
                <a16:creationId xmlns:a16="http://schemas.microsoft.com/office/drawing/2014/main" id="{286E6548-0265-DE4A-BE26-3C59230F2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Arial" panose="020B0604020202020204" pitchFamily="34" charset="0"/>
              </a:rPr>
              <a:t>Molecular detection of loss of heterozygosity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9EBD1-679E-6842-A9AF-B493878A3532}"/>
              </a:ext>
            </a:extLst>
          </p:cNvPr>
          <p:cNvSpPr txBox="1"/>
          <p:nvPr/>
        </p:nvSpPr>
        <p:spPr>
          <a:xfrm>
            <a:off x="533400" y="184718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Allele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3B121-8176-7D43-8E91-B731D1CE7D9D}"/>
              </a:ext>
            </a:extLst>
          </p:cNvPr>
          <p:cNvSpPr txBox="1"/>
          <p:nvPr/>
        </p:nvSpPr>
        <p:spPr>
          <a:xfrm>
            <a:off x="533400" y="2895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Allele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B1A0D6-DEF6-5F43-A2BA-9D36E6D89481}"/>
              </a:ext>
            </a:extLst>
          </p:cNvPr>
          <p:cNvSpPr/>
          <p:nvPr/>
        </p:nvSpPr>
        <p:spPr>
          <a:xfrm>
            <a:off x="381000" y="22098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E90671-32AD-EC48-9023-13031708FA80}"/>
              </a:ext>
            </a:extLst>
          </p:cNvPr>
          <p:cNvSpPr/>
          <p:nvPr/>
        </p:nvSpPr>
        <p:spPr>
          <a:xfrm>
            <a:off x="441366" y="2697163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D99E0D55-4302-E249-9CA1-50D1F415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1B1C1E26-C744-C84F-977B-C118850FC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Again, the loss of one copy of a gene (loss of both wild-type copies) indicates a recessive type mutation---</a:t>
            </a:r>
          </a:p>
          <a:p>
            <a:endParaRPr lang="en-US" altLang="en-US"/>
          </a:p>
          <a:p>
            <a:r>
              <a:rPr lang="en-US" altLang="en-US"/>
              <a:t>Dozens of TS  genes identified this way. Different than the viral/cellular oncogenes in their action.</a:t>
            </a:r>
          </a:p>
        </p:txBody>
      </p:sp>
    </p:spTree>
    <p:extLst>
      <p:ext uri="{BB962C8B-B14F-4D97-AF65-F5344CB8AC3E}">
        <p14:creationId xmlns:p14="http://schemas.microsoft.com/office/powerpoint/2010/main" val="381051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FF5ACB3C-9ED1-B94B-B181-F5F2984A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CF874A20-8B0E-254D-9EA6-5B0BA2A9C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region of chromosome 13 lost in retinoblastoma was narrowed to one gene---named RB, for its association with that type of cancer.</a:t>
            </a:r>
          </a:p>
        </p:txBody>
      </p:sp>
    </p:spTree>
    <p:extLst>
      <p:ext uri="{BB962C8B-B14F-4D97-AF65-F5344CB8AC3E}">
        <p14:creationId xmlns:p14="http://schemas.microsoft.com/office/powerpoint/2010/main" val="949525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737391D9-4AF3-FA4E-923A-78149F15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Rb protein--pRB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2A77D513-0726-8E49-AF7B-8F868803E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Not surprising, pRb  has a negative effect on cell division.</a:t>
            </a:r>
          </a:p>
          <a:p>
            <a:endParaRPr lang="en-US" altLang="en-US"/>
          </a:p>
          <a:p>
            <a:pPr lvl="1"/>
            <a:r>
              <a:rPr lang="en-US" altLang="en-US"/>
              <a:t>It keeps the cell from entering the cell cycle in the absence of growth factors</a:t>
            </a:r>
          </a:p>
        </p:txBody>
      </p:sp>
    </p:spTree>
    <p:extLst>
      <p:ext uri="{BB962C8B-B14F-4D97-AF65-F5344CB8AC3E}">
        <p14:creationId xmlns:p14="http://schemas.microsoft.com/office/powerpoint/2010/main" val="109688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8353-5353-4548-B84D-246AE7DE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we leave off?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BA65-BF94-1044-AAB1-834BED94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started talking about tumor suppressor genes.  Genes, whose protein products play a role in inhibiting cell division.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Their LOSS is an important step in transformation.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were the first hints that normal cells had these cell cycle regulating genes?</a:t>
            </a:r>
          </a:p>
        </p:txBody>
      </p:sp>
    </p:spTree>
    <p:extLst>
      <p:ext uri="{BB962C8B-B14F-4D97-AF65-F5344CB8AC3E}">
        <p14:creationId xmlns:p14="http://schemas.microsoft.com/office/powerpoint/2010/main" val="33409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D5BF43C8-E496-DF42-B1A7-DAC8F6AB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90C8F617-8C47-414C-AB35-B5CCEE033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Specifically, pRb binds to the transcription factor (TF)  E2F and keeps E2F from activating transcription of a  number of genes, whose protein products  push the cell past G1 and into S-phase.</a:t>
            </a:r>
          </a:p>
          <a:p>
            <a:endParaRPr lang="en-US" altLang="en-US"/>
          </a:p>
          <a:p>
            <a:r>
              <a:rPr lang="en-US" altLang="en-US"/>
              <a:t>What is E2F? A protein induced via the RAS pathway?</a:t>
            </a:r>
          </a:p>
        </p:txBody>
      </p:sp>
    </p:spTree>
    <p:extLst>
      <p:ext uri="{BB962C8B-B14F-4D97-AF65-F5344CB8AC3E}">
        <p14:creationId xmlns:p14="http://schemas.microsoft.com/office/powerpoint/2010/main" val="1847099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23ABF007-B20A-6948-9657-B9CC151E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42" name="Content Placeholder 3">
            <a:extLst>
              <a:ext uri="{FF2B5EF4-FFF2-40B4-BE49-F238E27FC236}">
                <a16:creationId xmlns:a16="http://schemas.microsoft.com/office/drawing/2014/main" id="{15ECB317-4EFD-6E4F-A6D2-893EEC7E5C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8707438" cy="638968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338680-6F77-0945-BD5C-765CE8C78491}"/>
              </a:ext>
            </a:extLst>
          </p:cNvPr>
          <p:cNvCxnSpPr/>
          <p:nvPr/>
        </p:nvCxnSpPr>
        <p:spPr>
          <a:xfrm flipH="1" flipV="1">
            <a:off x="7086600" y="4724400"/>
            <a:ext cx="1219200" cy="14478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302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97DD2E39-912E-DA45-9D14-B569BA65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0D13E8B6-20C9-F042-BA76-F1FC4F030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Specific cyclin-CDK pair phosphorlyates pRb</a:t>
            </a:r>
          </a:p>
          <a:p>
            <a:endParaRPr lang="en-US" altLang="en-US"/>
          </a:p>
          <a:p>
            <a:r>
              <a:rPr lang="en-US" altLang="en-US"/>
              <a:t>Phosphorylated Rb releases E2F and allows it to activate genes encoding proteins needed in S-phase.</a:t>
            </a:r>
          </a:p>
          <a:p>
            <a:endParaRPr lang="en-US" altLang="en-US"/>
          </a:p>
          <a:p>
            <a:r>
              <a:rPr lang="en-US" altLang="en-US"/>
              <a:t>10-3 (Detail added to our first signal transduction pathway in figure 2-10!!)</a:t>
            </a:r>
          </a:p>
        </p:txBody>
      </p:sp>
    </p:spTree>
    <p:extLst>
      <p:ext uri="{BB962C8B-B14F-4D97-AF65-F5344CB8AC3E}">
        <p14:creationId xmlns:p14="http://schemas.microsoft.com/office/powerpoint/2010/main" val="3828181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7546D21-61CB-4940-B416-32A9BB3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loss of Rb dysregulate cell division? 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EF6E3231-C698-7943-9910-402C89E00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Figure 10-3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61BE63BE-AD97-184A-8948-37DBF729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470150"/>
            <a:ext cx="53721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177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AF261F5D-D7F5-FE48-9C1E-285A6D31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380BE733-1EA4-664A-960F-42F9F314F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Cells need to release pRb from E2F when growth factors are signaling necessary cell division.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Loss of pRB genes result in loss of the pRb-mediated restraint on cell division.  E2F is free to activate S-phase associated genes.</a:t>
            </a:r>
          </a:p>
        </p:txBody>
      </p:sp>
    </p:spTree>
    <p:extLst>
      <p:ext uri="{BB962C8B-B14F-4D97-AF65-F5344CB8AC3E}">
        <p14:creationId xmlns:p14="http://schemas.microsoft.com/office/powerpoint/2010/main" val="1710326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3CF174A-0BF6-C44B-901B-41C982D3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Discovery of </a:t>
            </a:r>
            <a:r>
              <a:rPr lang="en-US" dirty="0" err="1"/>
              <a:t>Rb</a:t>
            </a:r>
            <a:r>
              <a:rPr lang="en-US" dirty="0"/>
              <a:t>, has led to a new understanding of viruses and cancer! 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E7CBD7E1-62C8-F64A-B91F-CB9BC163F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Some  oncogenic viral proteins inappropriately associate with-- or  phosphorylate Rb.</a:t>
            </a:r>
          </a:p>
          <a:p>
            <a:endParaRPr lang="en-US" altLang="en-US"/>
          </a:p>
          <a:p>
            <a:r>
              <a:rPr lang="en-US" altLang="en-US"/>
              <a:t>E.g.  Human Papillomavirus (HPV) encodes a protein called E7.  E7 competes with E2F for binding to RB.  Therefore, E7 acts to inhibit the activity of pRB.</a:t>
            </a:r>
          </a:p>
        </p:txBody>
      </p:sp>
    </p:spTree>
    <p:extLst>
      <p:ext uri="{BB962C8B-B14F-4D97-AF65-F5344CB8AC3E}">
        <p14:creationId xmlns:p14="http://schemas.microsoft.com/office/powerpoint/2010/main" val="1595233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FCD08169-A9BD-6F4F-BA8C-35F58DB5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616F38FD-ED14-7F44-AA49-EF7F5DF52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Part of HPV’s effect on cervical cells is via E7-pRb interaction.</a:t>
            </a:r>
          </a:p>
          <a:p>
            <a:endParaRPr lang="en-US" altLang="en-US"/>
          </a:p>
          <a:p>
            <a:pPr lvl="1"/>
            <a:r>
              <a:rPr lang="en-US" altLang="en-US"/>
              <a:t>Cells infected with HPV will proliferate more rapidly than their uninfected neighbors</a:t>
            </a:r>
          </a:p>
        </p:txBody>
      </p:sp>
    </p:spTree>
    <p:extLst>
      <p:ext uri="{BB962C8B-B14F-4D97-AF65-F5344CB8AC3E}">
        <p14:creationId xmlns:p14="http://schemas.microsoft.com/office/powerpoint/2010/main" val="4155299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497A023C-D5D4-3E40-A853-AEFD3212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9F22DB1F-10C7-AE4F-90CF-0DA66BD11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Specific HPV strains (16, 18) are considered higher risk for inducing cervical cancer.  They express higher levels of E7 protein.</a:t>
            </a:r>
          </a:p>
          <a:p>
            <a:endParaRPr lang="en-US" altLang="en-US"/>
          </a:p>
          <a:p>
            <a:r>
              <a:rPr lang="en-US" altLang="en-US"/>
              <a:t>Next time we will look at HPV’s “double whammy” to cell cycle control.  Another protein produced by HPV interact with ANOTHER tumor suppressor—p53! 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109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51408C3-B8FF-A649-B6B7-305F6ED2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6CECF231-1ADC-A84F-BC4E-2A3B23F57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HPV actually has  “double whammy”  effect on cell cycle control.  Another protein produced by HPV interacts with ANOTHER tumor suppressor—p53!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2148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08A6C03-59D3-0F48-B69E-FF3B3674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 second HPV protein, E6, binds the p53 protein and sends it to a protein degradation organelle.</a:t>
            </a:r>
          </a:p>
        </p:txBody>
      </p:sp>
      <p:pic>
        <p:nvPicPr>
          <p:cNvPr id="27650" name="Content Placeholder 4">
            <a:extLst>
              <a:ext uri="{FF2B5EF4-FFF2-40B4-BE49-F238E27FC236}">
                <a16:creationId xmlns:a16="http://schemas.microsoft.com/office/drawing/2014/main" id="{3890243D-0827-6940-833D-A7FE316C8E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000" y="2268538"/>
            <a:ext cx="6350000" cy="3187700"/>
          </a:xfrm>
        </p:spPr>
      </p:pic>
    </p:spTree>
    <p:extLst>
      <p:ext uri="{BB962C8B-B14F-4D97-AF65-F5344CB8AC3E}">
        <p14:creationId xmlns:p14="http://schemas.microsoft.com/office/powerpoint/2010/main" val="312417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F0836C00-0371-904E-9029-E18C9E46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first described TS gene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56E3D3DC-9D6E-6648-9397-94243C6AE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Found in families that exhibit high frequency of childhood eye cancer called </a:t>
            </a:r>
            <a:r>
              <a:rPr lang="en-US" altLang="en-US" b="1" i="1"/>
              <a:t>retinoblastoma</a:t>
            </a:r>
            <a:r>
              <a:rPr lang="en-US" altLang="en-US"/>
              <a:t>.</a:t>
            </a:r>
          </a:p>
          <a:p>
            <a:pPr lvl="1"/>
            <a:r>
              <a:rPr lang="en-US" altLang="en-US"/>
              <a:t>Child has many tumors</a:t>
            </a:r>
          </a:p>
          <a:p>
            <a:pPr lvl="1"/>
            <a:r>
              <a:rPr lang="en-US" altLang="en-US"/>
              <a:t>The tumors may occur in both eyes (bilateral)</a:t>
            </a:r>
          </a:p>
          <a:p>
            <a:pPr lvl="1"/>
            <a:r>
              <a:rPr lang="en-US" altLang="en-US"/>
              <a:t>Family members shown to share an </a:t>
            </a:r>
            <a:r>
              <a:rPr lang="en-US" altLang="en-US" i="1" u="sng"/>
              <a:t>inherited</a:t>
            </a:r>
            <a:r>
              <a:rPr lang="en-US" altLang="en-US"/>
              <a:t> loss of specific region of chromosome 13.</a:t>
            </a:r>
          </a:p>
          <a:p>
            <a:pPr lvl="2"/>
            <a:r>
              <a:rPr lang="en-US" altLang="en-US"/>
              <a:t>**recall inherited cancers are rare.</a:t>
            </a:r>
          </a:p>
        </p:txBody>
      </p:sp>
    </p:spTree>
    <p:extLst>
      <p:ext uri="{BB962C8B-B14F-4D97-AF65-F5344CB8AC3E}">
        <p14:creationId xmlns:p14="http://schemas.microsoft.com/office/powerpoint/2010/main" val="2157543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D082E86-E1D7-F247-BBD5-1E72EEF4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99B47800-0BF2-DE46-884B-9EE655031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p53 is essential for both cell cycle arrest/temporary pauses --for repair AND initiation of apoptosis---when DNA/cellular deficiencies are not repairable.</a:t>
            </a:r>
          </a:p>
          <a:p>
            <a:r>
              <a:rPr lang="en-US" altLang="en-US"/>
              <a:t>E6 essentially keeps cells from accumulating p53 (because it is degraded). </a:t>
            </a:r>
          </a:p>
          <a:p>
            <a:r>
              <a:rPr lang="en-US" altLang="en-US"/>
              <a:t>Cells with DNA damage keep proliferating, accumulating more damage…. </a:t>
            </a:r>
          </a:p>
        </p:txBody>
      </p:sp>
    </p:spTree>
    <p:extLst>
      <p:ext uri="{BB962C8B-B14F-4D97-AF65-F5344CB8AC3E}">
        <p14:creationId xmlns:p14="http://schemas.microsoft.com/office/powerpoint/2010/main" val="3124100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AB7FF26-B80A-1C45-AE4F-5C7D0E5F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D32F3183-BD49-0745-AF4F-44159C8A3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See new paper—good figures!  </a:t>
            </a:r>
          </a:p>
          <a:p>
            <a:r>
              <a:rPr lang="en-US" altLang="en-US">
                <a:hlinkClick r:id="rId2"/>
              </a:rPr>
              <a:t>https://www.e-crt.org/journal/view.php?id=10.4143/crt.2005.37.6.319</a:t>
            </a:r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865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BD2B685-DADA-B44D-8540-91B5DB6B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p53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97B4527C-2B3B-F64E-8C05-235FF1C2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We’ve already heard a little about p53—and it’s role in HPV-mediated cervical/oral/head and neck cancer. </a:t>
            </a:r>
          </a:p>
          <a:p>
            <a:endParaRPr lang="en-US" altLang="en-US"/>
          </a:p>
          <a:p>
            <a:r>
              <a:rPr lang="en-US" altLang="en-US"/>
              <a:t>Read more in your chapter.  How, exactly, does p53 protect the cell against tumors.  What are some of the proteins p53 interacts/works with?</a:t>
            </a:r>
          </a:p>
        </p:txBody>
      </p:sp>
    </p:spTree>
    <p:extLst>
      <p:ext uri="{BB962C8B-B14F-4D97-AF65-F5344CB8AC3E}">
        <p14:creationId xmlns:p14="http://schemas.microsoft.com/office/powerpoint/2010/main" val="1698861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1EE8B2C-5345-664A-B0C1-4C9B4F81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A87899C1-A1E9-7C4F-A546-1F476B38A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Again, mice have been used to study the importance of many specific genes in initiation, and progression of tumors. </a:t>
            </a:r>
          </a:p>
          <a:p>
            <a:endParaRPr lang="en-US" altLang="en-US"/>
          </a:p>
          <a:p>
            <a:r>
              <a:rPr lang="en-US" altLang="en-US"/>
              <a:t>Mice were developed to have one or both p53 genes disabled and then tested for development of tumors and survival.</a:t>
            </a:r>
          </a:p>
        </p:txBody>
      </p:sp>
    </p:spTree>
    <p:extLst>
      <p:ext uri="{BB962C8B-B14F-4D97-AF65-F5344CB8AC3E}">
        <p14:creationId xmlns:p14="http://schemas.microsoft.com/office/powerpoint/2010/main" val="2619045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igure 9-05">
            <a:extLst>
              <a:ext uri="{FF2B5EF4-FFF2-40B4-BE49-F238E27FC236}">
                <a16:creationId xmlns:a16="http://schemas.microsoft.com/office/drawing/2014/main" id="{4227AE29-1E9B-4344-B61F-98CF23176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81000"/>
            <a:ext cx="83058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3">
            <a:extLst>
              <a:ext uri="{FF2B5EF4-FFF2-40B4-BE49-F238E27FC236}">
                <a16:creationId xmlns:a16="http://schemas.microsoft.com/office/drawing/2014/main" id="{13A5A46C-753F-3B4D-AD77-E4501A740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9.5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673769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50B9A369-8141-AF48-A94C-8234BBF6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Interesting feedback loop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A7E5E758-7A19-DE41-B892-2638FAFEE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p53 is a transcription factor.  One of its gene targets is Mdm2.</a:t>
            </a:r>
          </a:p>
          <a:p>
            <a:endParaRPr lang="en-US" altLang="en-US"/>
          </a:p>
          <a:p>
            <a:pPr lvl="1"/>
            <a:r>
              <a:rPr lang="en-US" altLang="en-US"/>
              <a:t>The more p53, the more Mdm2 is produced which, in turn leads to the destruction of p53.  p53 regulates its own activity via Mdm2.</a:t>
            </a:r>
          </a:p>
        </p:txBody>
      </p:sp>
    </p:spTree>
    <p:extLst>
      <p:ext uri="{BB962C8B-B14F-4D97-AF65-F5344CB8AC3E}">
        <p14:creationId xmlns:p14="http://schemas.microsoft.com/office/powerpoint/2010/main" val="3552020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igure 9-11">
            <a:extLst>
              <a:ext uri="{FF2B5EF4-FFF2-40B4-BE49-F238E27FC236}">
                <a16:creationId xmlns:a16="http://schemas.microsoft.com/office/drawing/2014/main" id="{FD8A55A5-1C77-8749-9B83-45D21DB80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81000"/>
            <a:ext cx="6008688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3">
            <a:extLst>
              <a:ext uri="{FF2B5EF4-FFF2-40B4-BE49-F238E27FC236}">
                <a16:creationId xmlns:a16="http://schemas.microsoft.com/office/drawing/2014/main" id="{4B2D0D40-8F41-8F4A-B39C-5AFA295B0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9.11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2188328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figure 9-11">
            <a:extLst>
              <a:ext uri="{FF2B5EF4-FFF2-40B4-BE49-F238E27FC236}">
                <a16:creationId xmlns:a16="http://schemas.microsoft.com/office/drawing/2014/main" id="{E443500D-F945-A94C-A454-B0C0A57C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81000"/>
            <a:ext cx="6008688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3">
            <a:extLst>
              <a:ext uri="{FF2B5EF4-FFF2-40B4-BE49-F238E27FC236}">
                <a16:creationId xmlns:a16="http://schemas.microsoft.com/office/drawing/2014/main" id="{93AD5656-9F83-9D46-B971-510251F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9.11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sp>
        <p:nvSpPr>
          <p:cNvPr id="37891" name="Oval 4">
            <a:extLst>
              <a:ext uri="{FF2B5EF4-FFF2-40B4-BE49-F238E27FC236}">
                <a16:creationId xmlns:a16="http://schemas.microsoft.com/office/drawing/2014/main" id="{8CB07014-3D6C-ED43-80D6-96A9828B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371600"/>
            <a:ext cx="5181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8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C7AAAF4C-CCBD-1742-B4F6-55A3F43B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41B5E3FF-0D0E-8D41-ABD3-2DADBC13C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type of tumor is seen rarely in individuals without a family history, but when it is it is called a sporadic/spontaneous retinoblastoma[Rb])</a:t>
            </a:r>
          </a:p>
          <a:p>
            <a:endParaRPr lang="en-US" altLang="en-US"/>
          </a:p>
          <a:p>
            <a:pPr lvl="1"/>
            <a:r>
              <a:rPr lang="en-US" altLang="en-US"/>
              <a:t>In sporadic Rb, the eye tumors are only in one eye. (unilateral) The child usually only has one tumor.</a:t>
            </a:r>
          </a:p>
        </p:txBody>
      </p:sp>
    </p:spTree>
    <p:extLst>
      <p:ext uri="{BB962C8B-B14F-4D97-AF65-F5344CB8AC3E}">
        <p14:creationId xmlns:p14="http://schemas.microsoft.com/office/powerpoint/2010/main" val="386667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AD31A77B-7DE5-B945-B9DB-0DAC6BC8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1A32A9B3-A9F3-3343-A923-B9EFB866E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Study of retinoblastoma gave rise to something called the “two-hit” model for cancer development proposed in  1971 by Alfred Knudson.</a:t>
            </a:r>
          </a:p>
          <a:p>
            <a:endParaRPr lang="en-US" altLang="en-US"/>
          </a:p>
          <a:p>
            <a:r>
              <a:rPr lang="en-US" altLang="en-US"/>
              <a:t>It explained the difference in familial and sporadic Rb and lead to identification of the first tumor suppressor gene. </a:t>
            </a:r>
          </a:p>
        </p:txBody>
      </p:sp>
    </p:spTree>
    <p:extLst>
      <p:ext uri="{BB962C8B-B14F-4D97-AF65-F5344CB8AC3E}">
        <p14:creationId xmlns:p14="http://schemas.microsoft.com/office/powerpoint/2010/main" val="201480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>
            <a:extLst>
              <a:ext uri="{FF2B5EF4-FFF2-40B4-BE49-F238E27FC236}">
                <a16:creationId xmlns:a16="http://schemas.microsoft.com/office/drawing/2014/main" id="{24C9C243-9149-7446-8EA5-4AA439725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7.7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pic>
        <p:nvPicPr>
          <p:cNvPr id="40962" name="Picture 4" descr="figure 7-07">
            <a:extLst>
              <a:ext uri="{FF2B5EF4-FFF2-40B4-BE49-F238E27FC236}">
                <a16:creationId xmlns:a16="http://schemas.microsoft.com/office/drawing/2014/main" id="{71BCD4E9-A9AD-1440-B385-3560C106A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379413"/>
            <a:ext cx="500538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">
            <a:extLst>
              <a:ext uri="{FF2B5EF4-FFF2-40B4-BE49-F238E27FC236}">
                <a16:creationId xmlns:a16="http://schemas.microsoft.com/office/drawing/2014/main" id="{F44C7987-FA5C-7849-8504-CED4FA10F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8788"/>
            <a:ext cx="16938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 familial Rb, the Rb mutation is in the germ line—in egg/sperm, so every cell of the offspring has one mutated Rb gene from birth—any cell receiving a second “hit” (loss of function mutation) to Rb will lose RB  protein function.</a:t>
            </a:r>
          </a:p>
        </p:txBody>
      </p:sp>
      <p:sp>
        <p:nvSpPr>
          <p:cNvPr id="40964" name="TextBox 2">
            <a:extLst>
              <a:ext uri="{FF2B5EF4-FFF2-40B4-BE49-F238E27FC236}">
                <a16:creationId xmlns:a16="http://schemas.microsoft.com/office/drawing/2014/main" id="{7F0E300C-DF2B-7B43-9A40-6038A027C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2227263"/>
            <a:ext cx="1993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 sporadic Rb, the individual inherited normal wild-type alleles for Rb, both of which had to be “hit” (muated) for RB to occur. </a:t>
            </a:r>
          </a:p>
        </p:txBody>
      </p:sp>
    </p:spTree>
    <p:extLst>
      <p:ext uri="{BB962C8B-B14F-4D97-AF65-F5344CB8AC3E}">
        <p14:creationId xmlns:p14="http://schemas.microsoft.com/office/powerpoint/2010/main" val="90212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E9078EE8-C0F1-2E48-A00F-EA2FD5DC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Critical thinking…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4EA04F7A-8D4D-524C-83AC-20A58416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Why is familial retinoblastoma bilateral, and sporadic retinoblastoma unilateral?</a:t>
            </a:r>
          </a:p>
          <a:p>
            <a:r>
              <a:rPr lang="en-US" altLang="en-US"/>
              <a:t>Whis is this disease a childhood cancer?</a:t>
            </a:r>
          </a:p>
          <a:p>
            <a:endParaRPr lang="en-US" altLang="en-US"/>
          </a:p>
          <a:p>
            <a:r>
              <a:rPr lang="en-US" altLang="en-US"/>
              <a:t>Why is there typically only one tumor in sporadic Rb and many in familial Rb?</a:t>
            </a:r>
          </a:p>
        </p:txBody>
      </p:sp>
    </p:spTree>
    <p:extLst>
      <p:ext uri="{BB962C8B-B14F-4D97-AF65-F5344CB8AC3E}">
        <p14:creationId xmlns:p14="http://schemas.microsoft.com/office/powerpoint/2010/main" val="282766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>
            <a:extLst>
              <a:ext uri="{FF2B5EF4-FFF2-40B4-BE49-F238E27FC236}">
                <a16:creationId xmlns:a16="http://schemas.microsoft.com/office/drawing/2014/main" id="{F3D1A25B-6413-884D-B019-BA996022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Familial cancers</a:t>
            </a:r>
          </a:p>
        </p:txBody>
      </p:sp>
      <p:sp>
        <p:nvSpPr>
          <p:cNvPr id="33794" name="Rectangle 6">
            <a:extLst>
              <a:ext uri="{FF2B5EF4-FFF2-40B4-BE49-F238E27FC236}">
                <a16:creationId xmlns:a16="http://schemas.microsoft.com/office/drawing/2014/main" id="{581FDBC0-E29B-B240-81EF-CD293516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/>
              <a:t>Knudson’s hypothesis helped explain this new type of cancer gene and a different type of cancer.</a:t>
            </a:r>
          </a:p>
          <a:p>
            <a:pPr>
              <a:defRPr/>
            </a:pPr>
            <a:endParaRPr lang="en-US" sz="2800"/>
          </a:p>
          <a:p>
            <a:pPr>
              <a:defRPr/>
            </a:pPr>
            <a:r>
              <a:rPr lang="en-US" sz="2800"/>
              <a:t>Explained  this and other familial cancer syndromes (chapter 8)</a:t>
            </a:r>
          </a:p>
          <a:p>
            <a:pPr lvl="1">
              <a:defRPr/>
            </a:pPr>
            <a:r>
              <a:rPr lang="en-US"/>
              <a:t>Inheriting one mutated copy of RB in every cell decreases the need for time to acquire that mutation.</a:t>
            </a:r>
          </a:p>
          <a:p>
            <a:pPr lvl="1">
              <a:defRPr/>
            </a:pPr>
            <a:r>
              <a:rPr lang="en-US"/>
              <a:t>Inheriting one mutated copy of RB in every cell puts every cell at higher risk for a second mutation.</a:t>
            </a:r>
          </a:p>
          <a:p>
            <a:pPr lvl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7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EDA5DAC9-2432-8744-B26F-C84804B2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TS gene discovery…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9471A381-AC07-C246-A286-AE073B068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TS genes have been identified by studying the DNA of tumor cells and noting regions showing “</a:t>
            </a:r>
            <a:r>
              <a:rPr lang="en-US" altLang="en-US" b="1" dirty="0"/>
              <a:t>loss of heterozygosity</a:t>
            </a:r>
            <a:r>
              <a:rPr lang="en-US" altLang="en-US" dirty="0"/>
              <a:t>” (LOH).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13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1288</Words>
  <Application>Microsoft Macintosh PowerPoint</Application>
  <PresentationFormat>On-screen Show (4:3)</PresentationFormat>
  <Paragraphs>121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Cancer Biology Biol 445</vt:lpstr>
      <vt:lpstr>Where did we leave off?</vt:lpstr>
      <vt:lpstr>The first described TS gene</vt:lpstr>
      <vt:lpstr>PowerPoint Presentation</vt:lpstr>
      <vt:lpstr>PowerPoint Presentation</vt:lpstr>
      <vt:lpstr>PowerPoint Presentation</vt:lpstr>
      <vt:lpstr>Critical thinking…</vt:lpstr>
      <vt:lpstr>Familial cancers</vt:lpstr>
      <vt:lpstr>Back to TS gene discovery…</vt:lpstr>
      <vt:lpstr>PowerPoint Presentation</vt:lpstr>
      <vt:lpstr>Several mechanisms…figure 10-2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Rb protein--pRB</vt:lpstr>
      <vt:lpstr>PowerPoint Presentation</vt:lpstr>
      <vt:lpstr>PowerPoint Presentation</vt:lpstr>
      <vt:lpstr>PowerPoint Presentation</vt:lpstr>
      <vt:lpstr>How does loss of Rb dysregulate cell division? </vt:lpstr>
      <vt:lpstr>PowerPoint Presentation</vt:lpstr>
      <vt:lpstr>Discovery of Rb, has led to a new understanding of viruses and cancer! </vt:lpstr>
      <vt:lpstr>PowerPoint Presentation</vt:lpstr>
      <vt:lpstr>PowerPoint Presentation</vt:lpstr>
      <vt:lpstr>PowerPoint Presentation</vt:lpstr>
      <vt:lpstr>A second HPV protein, E6, binds the p53 protein and sends it to a protein degradation organelle.</vt:lpstr>
      <vt:lpstr>PowerPoint Presentation</vt:lpstr>
      <vt:lpstr>PowerPoint Presentation</vt:lpstr>
      <vt:lpstr>p53</vt:lpstr>
      <vt:lpstr>PowerPoint Presentation</vt:lpstr>
      <vt:lpstr>PowerPoint Presentation</vt:lpstr>
      <vt:lpstr>Interesting feedback loop</vt:lpstr>
      <vt:lpstr>PowerPoint Presentation</vt:lpstr>
      <vt:lpstr>PowerPoint Presentation</vt:lpstr>
    </vt:vector>
  </TitlesOfParts>
  <Company>CEANDSU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Biology Biol 445</dc:title>
  <dc:creator>Joe.Super</dc:creator>
  <cp:lastModifiedBy>Super, Heidi</cp:lastModifiedBy>
  <cp:revision>154</cp:revision>
  <cp:lastPrinted>2020-02-12T16:48:13Z</cp:lastPrinted>
  <dcterms:created xsi:type="dcterms:W3CDTF">2010-08-03T14:43:51Z</dcterms:created>
  <dcterms:modified xsi:type="dcterms:W3CDTF">2020-03-04T12:15:46Z</dcterms:modified>
</cp:coreProperties>
</file>